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3" r:id="rId3"/>
    <p:sldId id="259" r:id="rId4"/>
    <p:sldId id="302" r:id="rId5"/>
    <p:sldId id="498" r:id="rId6"/>
    <p:sldId id="499" r:id="rId7"/>
    <p:sldId id="303" r:id="rId8"/>
    <p:sldId id="528" r:id="rId9"/>
    <p:sldId id="266" r:id="rId10"/>
    <p:sldId id="522" r:id="rId11"/>
    <p:sldId id="500" r:id="rId12"/>
    <p:sldId id="523" r:id="rId13"/>
    <p:sldId id="381" r:id="rId14"/>
    <p:sldId id="532" r:id="rId15"/>
    <p:sldId id="536" r:id="rId16"/>
    <p:sldId id="268" r:id="rId17"/>
    <p:sldId id="524" r:id="rId18"/>
    <p:sldId id="292" r:id="rId19"/>
    <p:sldId id="299" r:id="rId20"/>
    <p:sldId id="271" r:id="rId21"/>
    <p:sldId id="318" r:id="rId22"/>
    <p:sldId id="279" r:id="rId23"/>
    <p:sldId id="280" r:id="rId24"/>
    <p:sldId id="297" r:id="rId25"/>
    <p:sldId id="537" r:id="rId26"/>
    <p:sldId id="306" r:id="rId27"/>
    <p:sldId id="525" r:id="rId28"/>
    <p:sldId id="3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632" autoAdjust="0"/>
  </p:normalViewPr>
  <p:slideViewPr>
    <p:cSldViewPr snapToGrid="0">
      <p:cViewPr>
        <p:scale>
          <a:sx n="50" d="100"/>
          <a:sy n="50" d="100"/>
        </p:scale>
        <p:origin x="1284" y="96"/>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0"/>
        <a:ext cx="8311243" cy="1157625"/>
      </dsp:txXfrm>
    </dsp:sp>
    <dsp:sp modelId="{43D2748E-F233-4117-A263-D994A3D777A0}">
      <dsp:nvSpPr>
        <dsp:cNvPr id="0" name=""/>
        <dsp:cNvSpPr/>
      </dsp:nvSpPr>
      <dsp:spPr>
        <a:xfrm>
          <a:off x="415562" y="26130"/>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6"/>
        <a:ext cx="5774638" cy="399568"/>
      </dsp:txXfrm>
    </dsp:sp>
    <dsp:sp modelId="{0D116FDA-C199-4724-BDFF-B6B6DD9C39F4}">
      <dsp:nvSpPr>
        <dsp:cNvPr id="0" name=""/>
        <dsp:cNvSpPr/>
      </dsp:nvSpPr>
      <dsp:spPr>
        <a:xfrm>
          <a:off x="0" y="1707555"/>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5"/>
        <a:ext cx="8311243" cy="1157625"/>
      </dsp:txXfrm>
    </dsp:sp>
    <dsp:sp modelId="{5DA3FF59-85F1-4735-B3A9-18751F101F6E}">
      <dsp:nvSpPr>
        <dsp:cNvPr id="0" name=""/>
        <dsp:cNvSpPr/>
      </dsp:nvSpPr>
      <dsp:spPr>
        <a:xfrm>
          <a:off x="415562" y="1486155"/>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1"/>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We will highlight the approaches that {hopefully} scale well.</a:t>
            </a:r>
          </a:p>
          <a:p>
            <a:endParaRPr lang="en-US" dirty="0"/>
          </a:p>
          <a:p>
            <a:r>
              <a:rPr lang="en-US" dirty="0"/>
              <a:t>Pay attention to design: Design before coding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dirty="0"/>
              <a:t>Wildly different notions of scale at work, and from NATO to Google, the practice of software engineering is usually defined by the biggest players!</a:t>
            </a:r>
          </a:p>
          <a:p>
            <a:endParaRPr lang="en-US" dirty="0"/>
          </a:p>
          <a:p>
            <a:r>
              <a:rPr lang="en-US" dirty="0"/>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8/20/2025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8/20/2025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8/20/2025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8/20/2025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8/20/2025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8/20/2025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8/20/2025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8/20/2025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8/20/2025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8/20/2025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8/20/2025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8/20/2025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3.png"/><Relationship Id="rId12"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8.svg"/><Relationship Id="rId4" Type="http://schemas.openxmlformats.org/officeDocument/2006/relationships/image" Target="../media/image23.svg"/><Relationship Id="rId9" Type="http://schemas.openxmlformats.org/officeDocument/2006/relationships/image" Target="../media/image17.png"/><Relationship Id="rId14" Type="http://schemas.openxmlformats.org/officeDocument/2006/relationships/image" Target="../media/image2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endParaRPr lang="en-US" dirty="0"/>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16</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2"/>
            <a:ext cx="536448" cy="25483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488451"/>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488450"/>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In-Class materials / lectures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 {we will use}</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380690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these activities.</a:t>
            </a:r>
          </a:p>
          <a:p>
            <a:r>
              <a:rPr lang="en-US" dirty="0"/>
              <a:t>100% 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(not equally weighted).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Oct 29 - 31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19</a:t>
            </a:fld>
            <a:endParaRPr lang="en-US"/>
          </a:p>
        </p:txBody>
      </p:sp>
    </p:spTree>
    <p:extLst>
      <p:ext uri="{BB962C8B-B14F-4D97-AF65-F5344CB8AC3E}">
        <p14:creationId xmlns:p14="http://schemas.microsoft.com/office/powerpoint/2010/main" val="319186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13" name="Group 12">
            <a:extLst>
              <a:ext uri="{FF2B5EF4-FFF2-40B4-BE49-F238E27FC236}">
                <a16:creationId xmlns:a16="http://schemas.microsoft.com/office/drawing/2014/main" id="{4CBF11FB-ABCB-B96F-DFF1-CC0BF0588E97}"/>
              </a:ext>
            </a:extLst>
          </p:cNvPr>
          <p:cNvGrpSpPr/>
          <p:nvPr/>
        </p:nvGrpSpPr>
        <p:grpSpPr>
          <a:xfrm>
            <a:off x="4071242" y="1694887"/>
            <a:ext cx="3049552" cy="4509721"/>
            <a:chOff x="4071242" y="1694887"/>
            <a:chExt cx="3049552"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324300"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2" name="Picture 11">
              <a:extLst>
                <a:ext uri="{FF2B5EF4-FFF2-40B4-BE49-F238E27FC236}">
                  <a16:creationId xmlns:a16="http://schemas.microsoft.com/office/drawing/2014/main" id="{F0A605AE-3ED0-D260-80F5-35550824FEBB}"/>
                </a:ext>
              </a:extLst>
            </p:cNvPr>
            <p:cNvPicPr>
              <a:picLocks noChangeAspect="1"/>
            </p:cNvPicPr>
            <p:nvPr/>
          </p:nvPicPr>
          <p:blipFill>
            <a:blip r:embed="rId4"/>
            <a:stretch>
              <a:fillRect/>
            </a:stretch>
          </p:blipFill>
          <p:spPr>
            <a:xfrm>
              <a:off x="4071242" y="1694887"/>
              <a:ext cx="3049552"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Projects for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fontScale="92500"/>
          </a:bodyPr>
          <a:lstStyle/>
          <a:p>
            <a:r>
              <a:rPr lang="en-US" dirty="0"/>
              <a:t>We will be using </a:t>
            </a:r>
            <a:r>
              <a:rPr lang="en-US" b="1" dirty="0"/>
              <a:t>Fake </a:t>
            </a:r>
            <a:r>
              <a:rPr lang="en-US" b="1" dirty="0" err="1"/>
              <a:t>StackOverflow</a:t>
            </a:r>
            <a:r>
              <a:rPr lang="en-US" b="1" dirty="0"/>
              <a:t> </a:t>
            </a:r>
            <a:r>
              <a:rPr lang="en-US" dirty="0"/>
              <a:t>as codebase</a:t>
            </a:r>
          </a:p>
          <a:p>
            <a:r>
              <a:rPr lang="en-US" dirty="0"/>
              <a:t>The individual projects will help you become familiar with the codebase (worth 30% od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422318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92500"/>
          </a:bodyPr>
          <a:lstStyle/>
          <a:p>
            <a:r>
              <a:rPr lang="en-US" dirty="0"/>
              <a:t>For Individual Projects and Activities. </a:t>
            </a:r>
          </a:p>
          <a:p>
            <a:pPr lvl="1"/>
            <a:r>
              <a:rPr lang="en-US" dirty="0"/>
              <a:t>The use of auto-complete tools is </a:t>
            </a:r>
            <a:r>
              <a:rPr lang="en-US" b="1" dirty="0"/>
              <a:t>permitted</a:t>
            </a:r>
          </a:p>
          <a:p>
            <a:pPr lvl="1"/>
            <a:r>
              <a:rPr lang="en-US" dirty="0"/>
              <a:t>Use of Generative AI (</a:t>
            </a:r>
            <a:r>
              <a:rPr lang="en-US" dirty="0" err="1"/>
              <a:t>eg</a:t>
            </a:r>
            <a:r>
              <a:rPr lang="en-US" dirty="0"/>
              <a:t> Chat GPT, Claude, etc.) is </a:t>
            </a:r>
            <a:r>
              <a:rPr lang="en-US" b="1" dirty="0"/>
              <a:t>prohibited</a:t>
            </a:r>
            <a:endParaRPr lang="en-US" b="1" dirty="0">
              <a:solidFill>
                <a:srgbClr val="FF0000"/>
              </a:solidFill>
            </a:endParaRPr>
          </a:p>
          <a:p>
            <a:pPr lvl="1"/>
            <a:r>
              <a:rPr lang="en-US" dirty="0"/>
              <a:t>You may use LLM based AI tools like search engines, but you can </a:t>
            </a:r>
            <a:r>
              <a:rPr lang="en-US" b="1" dirty="0">
                <a:solidFill>
                  <a:srgbClr val="FF0000"/>
                </a:solidFill>
              </a:rPr>
              <a:t>never</a:t>
            </a:r>
            <a:r>
              <a:rPr lang="en-US" dirty="0"/>
              <a:t> </a:t>
            </a:r>
            <a:r>
              <a:rPr lang="en-US" b="1" dirty="0"/>
              <a:t>copy-paste</a:t>
            </a:r>
            <a:r>
              <a:rPr lang="en-US" dirty="0"/>
              <a:t> code.</a:t>
            </a:r>
          </a:p>
          <a:p>
            <a:r>
              <a:rPr lang="en-US" dirty="0"/>
              <a:t>For final projects</a:t>
            </a:r>
          </a:p>
          <a:p>
            <a:pPr lvl="1"/>
            <a:r>
              <a:rPr lang="en-US" dirty="0"/>
              <a:t>Use of AI tools is </a:t>
            </a:r>
            <a:r>
              <a:rPr lang="en-US" b="1" dirty="0"/>
              <a:t>permitted </a:t>
            </a:r>
            <a:r>
              <a:rPr lang="en-US" dirty="0"/>
              <a:t> as long as you understand what was submitted.</a:t>
            </a:r>
          </a:p>
          <a:p>
            <a:pPr lvl="1"/>
            <a:r>
              <a:rPr lang="en-US" dirty="0"/>
              <a:t>Use of </a:t>
            </a:r>
            <a:r>
              <a:rPr lang="en-US" b="1" dirty="0"/>
              <a:t>‘vibe’</a:t>
            </a:r>
            <a:r>
              <a:rPr lang="en-US" dirty="0"/>
              <a:t> coding is strongly </a:t>
            </a:r>
            <a:r>
              <a:rPr lang="en-US" b="1" dirty="0"/>
              <a:t>discouraged</a:t>
            </a:r>
          </a:p>
          <a:p>
            <a:r>
              <a:rPr lang="en-US" dirty="0"/>
              <a:t>We reserve the right to “</a:t>
            </a:r>
            <a:r>
              <a:rPr lang="en-US" dirty="0">
                <a:solidFill>
                  <a:srgbClr val="FF0000"/>
                </a:solidFill>
              </a:rPr>
              <a:t>interview</a:t>
            </a:r>
            <a:r>
              <a:rPr lang="en-US" dirty="0"/>
              <a:t>” you to gauge your understanding (with possible grade adjustments)</a:t>
            </a:r>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108495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(3)</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26</a:t>
            </a:fld>
            <a:endParaRPr lang="en-US"/>
          </a:p>
        </p:txBody>
      </p:sp>
    </p:spTree>
    <p:extLst>
      <p:ext uri="{BB962C8B-B14F-4D97-AF65-F5344CB8AC3E}">
        <p14:creationId xmlns:p14="http://schemas.microsoft.com/office/powerpoint/2010/main" val="1665633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t>Please put </a:t>
            </a:r>
            <a:r>
              <a:rPr lang="en-US" dirty="0">
                <a:solidFill>
                  <a:srgbClr val="FF0000"/>
                </a:solidFill>
              </a:rPr>
              <a:t>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0262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28</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300+ students and 20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3864</TotalTime>
  <Words>2017</Words>
  <Application>Microsoft Office PowerPoint</Application>
  <PresentationFormat>Widescreen</PresentationFormat>
  <Paragraphs>251</Paragraphs>
  <Slides>28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Learning Objectives for this course:</vt:lpstr>
      <vt:lpstr>The course will be delivered through:</vt:lpstr>
      <vt:lpstr>Course Mechanics:  Lectures and Attendance</vt:lpstr>
      <vt:lpstr>Course Deliverables</vt:lpstr>
      <vt:lpstr>Technology</vt:lpstr>
      <vt:lpstr>Projects for You</vt:lpstr>
      <vt:lpstr>Grade Appeal Policy</vt:lpstr>
      <vt:lpstr>Late Policy</vt:lpstr>
      <vt:lpstr>Academic Integrity (1)</vt:lpstr>
      <vt:lpstr>Academic Integrity (2)</vt:lpstr>
      <vt:lpstr>Academic Integrity (3)</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87</cp:revision>
  <dcterms:created xsi:type="dcterms:W3CDTF">2021-01-07T15:19:22Z</dcterms:created>
  <dcterms:modified xsi:type="dcterms:W3CDTF">2025-08-20T13:31:01Z</dcterms:modified>
</cp:coreProperties>
</file>